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0" r:id="rId1"/>
  </p:sldMasterIdLst>
  <p:sldIdLst>
    <p:sldId id="256" r:id="rId2"/>
    <p:sldId id="257" r:id="rId3"/>
    <p:sldId id="274" r:id="rId4"/>
    <p:sldId id="258" r:id="rId5"/>
    <p:sldId id="286" r:id="rId6"/>
    <p:sldId id="287" r:id="rId7"/>
    <p:sldId id="259" r:id="rId8"/>
    <p:sldId id="275" r:id="rId9"/>
    <p:sldId id="277" r:id="rId10"/>
    <p:sldId id="278" r:id="rId11"/>
    <p:sldId id="288" r:id="rId12"/>
    <p:sldId id="289" r:id="rId13"/>
    <p:sldId id="269" r:id="rId14"/>
    <p:sldId id="279" r:id="rId15"/>
    <p:sldId id="280" r:id="rId16"/>
    <p:sldId id="281" r:id="rId17"/>
    <p:sldId id="285" r:id="rId18"/>
    <p:sldId id="282" r:id="rId19"/>
    <p:sldId id="284" r:id="rId20"/>
    <p:sldId id="283" r:id="rId21"/>
    <p:sldId id="273"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6AFCCC-18EB-448E-BE4E-227EA35A9A9D}" v="207" dt="2020-01-27T14:41:32.611"/>
    <p1510:client id="{604E0042-25D1-4AAF-A460-714DE97E102B}" v="8" dt="2020-02-02T15:19:44.941"/>
    <p1510:client id="{A9E01878-DD93-426D-8DB7-BD7134E6DD74}" v="155" dt="2020-01-28T05:28:10.022"/>
    <p1510:client id="{ADAFB30A-2A9A-4C67-A838-F8DF537451CC}" v="108" dt="2021-02-03T18:14:35.512"/>
    <p1510:client id="{B3AD5708-FDBC-474C-BC68-5118B0022A1C}" v="1017" dt="2020-01-27T18:33:07.957"/>
    <p1510:client id="{E6C2776C-3E45-470A-9CE3-A52AE6462D25}" v="1321" dt="2020-01-27T14:33:04.2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35"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dirty="0"/>
              <a:t>Click to edit Master title style</a:t>
            </a:r>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10-Feb-21</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4110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dirty="0"/>
              <a:t>Click to edit Master title style</a:t>
            </a:r>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10-Feb-21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1134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dirty="0"/>
              <a:t>Click to edit Master title style</a:t>
            </a:r>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10-Feb-21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3973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10-Feb-21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033722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dirty="0"/>
              <a:t>Click to edit Master title style</a:t>
            </a:r>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10-Feb-21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744449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dirty="0"/>
              <a:t>Click to edit Master title style</a:t>
            </a:r>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10-Feb-21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965213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10-Feb-21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874208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10-Feb-21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67628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10-Feb-21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9328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5BFA754-D5C3-4E66-96A6-867B257F58DC}" type="datetimeFigureOut">
              <a:rPr lang="en-US" dirty="0"/>
              <a:t>10-Feb-21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84065D-F351-4B03-BD91-D8A6B8D4B362}" type="slidenum">
              <a:rPr lang="en-US" dirty="0"/>
              <a:t>‹#›</a:t>
            </a:fld>
            <a:endParaRPr lang="en-US" dirty="0"/>
          </a:p>
        </p:txBody>
      </p:sp>
    </p:spTree>
    <p:extLst>
      <p:ext uri="{BB962C8B-B14F-4D97-AF65-F5344CB8AC3E}">
        <p14:creationId xmlns:p14="http://schemas.microsoft.com/office/powerpoint/2010/main" val="2891405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dirty="0"/>
              <a:t>Click to edit Master title style</a:t>
            </a:r>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10-Feb-21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5750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05BFA754-D5C3-4E66-96A6-867B257F58DC}" type="datetimeFigureOut">
              <a:rPr lang="en-US" dirty="0"/>
              <a:t>10-Feb-21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271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10-Feb-21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4414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10-Feb-21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06957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10-Feb-21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725249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dirty="0"/>
              <a:t>Click to edit Master title style</a:t>
            </a:r>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10-Feb-21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9743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dirty="0"/>
              <a:t>Click to edit Master title style</a:t>
            </a:r>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10-Feb-21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1563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10-Feb-21</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36712403"/>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hyperlink" Target="https://en.wikipedia.org/wiki/Radisson_Hotel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xmlns="" id="{7E3F2784-92E5-48AF-8AA7-DA101BE3CA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xmlns="" id="{BDC48685-54C0-406B-BCC6-CD5287724F4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202616" y="1411015"/>
            <a:ext cx="7808159" cy="4103960"/>
          </a:xfrm>
          <a:prstGeom prst="rect">
            <a:avLst/>
          </a:prstGeom>
          <a:blipFill dpi="0" rotWithShape="1">
            <a:blip r:embed="rId3">
              <a:duotone>
                <a:schemeClr val="bg2">
                  <a:shade val="45000"/>
                  <a:satMod val="135000"/>
                </a:schemeClr>
                <a:prstClr val="white"/>
              </a:duotone>
            </a:blip>
            <a:srcRect/>
            <a:tile tx="0" ty="0" sx="90000" sy="100000" flip="none" algn="ctr"/>
          </a:blipFill>
          <a:ln>
            <a:noFill/>
          </a:ln>
          <a:effectLst>
            <a:outerShdw blurRad="114300" dist="139700" dir="3000000" sx="98000" sy="98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684484" y="1540452"/>
            <a:ext cx="6815669" cy="2349721"/>
          </a:xfrm>
        </p:spPr>
        <p:txBody>
          <a:bodyPr anchor="ctr">
            <a:normAutofit/>
          </a:bodyPr>
          <a:lstStyle/>
          <a:p>
            <a:r>
              <a:rPr lang="en-US" sz="4400" dirty="0">
                <a:solidFill>
                  <a:srgbClr val="212121"/>
                </a:solidFill>
              </a:rPr>
              <a:t>Junior Design Project</a:t>
            </a:r>
            <a:r>
              <a:rPr lang="en-US" sz="4400" dirty="0"/>
              <a:t/>
            </a:r>
            <a:br>
              <a:rPr lang="en-US" sz="4400" dirty="0"/>
            </a:br>
            <a:endParaRPr lang="en-US" sz="4400" dirty="0">
              <a:solidFill>
                <a:srgbClr val="212121"/>
              </a:solidFill>
            </a:endParaRPr>
          </a:p>
        </p:txBody>
      </p:sp>
      <p:sp>
        <p:nvSpPr>
          <p:cNvPr id="3" name="Subtitle 2"/>
          <p:cNvSpPr>
            <a:spLocks noGrp="1"/>
          </p:cNvSpPr>
          <p:nvPr>
            <p:ph type="subTitle" idx="1"/>
          </p:nvPr>
        </p:nvSpPr>
        <p:spPr>
          <a:xfrm>
            <a:off x="2828257" y="3163330"/>
            <a:ext cx="6464024" cy="2137858"/>
          </a:xfrm>
        </p:spPr>
        <p:txBody>
          <a:bodyPr vert="horz" lIns="91440" tIns="45720" rIns="91440" bIns="45720" rtlCol="0" anchor="t">
            <a:noAutofit/>
          </a:bodyPr>
          <a:lstStyle/>
          <a:p>
            <a:pPr>
              <a:lnSpc>
                <a:spcPct val="90000"/>
              </a:lnSpc>
            </a:pPr>
            <a:r>
              <a:rPr lang="en-US" sz="2000" b="1" dirty="0">
                <a:solidFill>
                  <a:srgbClr val="212121"/>
                </a:solidFill>
              </a:rPr>
              <a:t>CSE </a:t>
            </a:r>
            <a:r>
              <a:rPr lang="en-US" sz="2000" b="1" dirty="0" smtClean="0">
                <a:solidFill>
                  <a:srgbClr val="212121"/>
                </a:solidFill>
              </a:rPr>
              <a:t>299.13(Group-3)</a:t>
            </a:r>
            <a:endParaRPr lang="en-US" sz="2000" b="1" dirty="0">
              <a:solidFill>
                <a:srgbClr val="212121"/>
              </a:solidFill>
            </a:endParaRPr>
          </a:p>
          <a:p>
            <a:pPr>
              <a:lnSpc>
                <a:spcPct val="90000"/>
              </a:lnSpc>
            </a:pPr>
            <a:r>
              <a:rPr lang="en-US" sz="2000" b="1" dirty="0">
                <a:solidFill>
                  <a:srgbClr val="212121"/>
                </a:solidFill>
              </a:rPr>
              <a:t>Faculty – Intisar </a:t>
            </a:r>
            <a:r>
              <a:rPr lang="en-US" sz="2000" b="1" dirty="0" err="1">
                <a:solidFill>
                  <a:srgbClr val="212121"/>
                </a:solidFill>
              </a:rPr>
              <a:t>Tahmid</a:t>
            </a:r>
            <a:r>
              <a:rPr lang="en-US" sz="2000" b="1" dirty="0">
                <a:solidFill>
                  <a:srgbClr val="212121"/>
                </a:solidFill>
              </a:rPr>
              <a:t> </a:t>
            </a:r>
            <a:r>
              <a:rPr lang="en-US" sz="2000" b="1" dirty="0" err="1" smtClean="0">
                <a:solidFill>
                  <a:srgbClr val="212121"/>
                </a:solidFill>
              </a:rPr>
              <a:t>Naheen</a:t>
            </a:r>
            <a:endParaRPr lang="en-US" sz="2000" b="1" dirty="0" smtClean="0">
              <a:solidFill>
                <a:srgbClr val="212121"/>
              </a:solidFill>
            </a:endParaRPr>
          </a:p>
          <a:p>
            <a:pPr>
              <a:lnSpc>
                <a:spcPct val="90000"/>
              </a:lnSpc>
            </a:pPr>
            <a:r>
              <a:rPr lang="en-US" sz="2000" b="1" dirty="0" smtClean="0">
                <a:solidFill>
                  <a:srgbClr val="212121"/>
                </a:solidFill>
              </a:rPr>
              <a:t>DONE BY</a:t>
            </a:r>
          </a:p>
          <a:p>
            <a:pPr>
              <a:lnSpc>
                <a:spcPct val="90000"/>
              </a:lnSpc>
            </a:pPr>
            <a:r>
              <a:rPr lang="en-US" sz="2000" b="1" dirty="0" smtClean="0">
                <a:solidFill>
                  <a:srgbClr val="212121"/>
                </a:solidFill>
              </a:rPr>
              <a:t>Asif Anan</a:t>
            </a:r>
          </a:p>
          <a:p>
            <a:pPr>
              <a:lnSpc>
                <a:spcPct val="90000"/>
              </a:lnSpc>
            </a:pPr>
            <a:r>
              <a:rPr lang="en-US" sz="2000" b="1" dirty="0" err="1" smtClean="0">
                <a:solidFill>
                  <a:srgbClr val="212121"/>
                </a:solidFill>
              </a:rPr>
              <a:t>Saraf</a:t>
            </a:r>
            <a:r>
              <a:rPr lang="en-US" sz="2000" b="1" dirty="0" smtClean="0">
                <a:solidFill>
                  <a:srgbClr val="212121"/>
                </a:solidFill>
              </a:rPr>
              <a:t> </a:t>
            </a:r>
            <a:r>
              <a:rPr lang="en-US" sz="2000" b="1" dirty="0" err="1" smtClean="0">
                <a:solidFill>
                  <a:srgbClr val="212121"/>
                </a:solidFill>
              </a:rPr>
              <a:t>Tasnim</a:t>
            </a:r>
            <a:endParaRPr lang="en-US" sz="2000" b="1" dirty="0">
              <a:solidFill>
                <a:srgbClr val="212121"/>
              </a:solidFill>
            </a:endParaRPr>
          </a:p>
        </p:txBody>
      </p:sp>
      <p:cxnSp>
        <p:nvCxnSpPr>
          <p:cNvPr id="25" name="Straight Connector 24">
            <a:extLst>
              <a:ext uri="{FF2B5EF4-FFF2-40B4-BE49-F238E27FC236}">
                <a16:creationId xmlns:a16="http://schemas.microsoft.com/office/drawing/2014/main" xmlns="" id="{DE9E818D-F990-490E-9599-A842EBC9B0D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420895" y="4280121"/>
            <a:ext cx="1371600" cy="0"/>
          </a:xfrm>
          <a:prstGeom prst="line">
            <a:avLst/>
          </a:prstGeom>
          <a:ln w="19050">
            <a:solidFill>
              <a:schemeClr val="accent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3670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2F69DA-0A7E-4DCA-AF02-8072C3F625F4}"/>
              </a:ext>
            </a:extLst>
          </p:cNvPr>
          <p:cNvSpPr>
            <a:spLocks noGrp="1"/>
          </p:cNvSpPr>
          <p:nvPr>
            <p:ph type="title"/>
          </p:nvPr>
        </p:nvSpPr>
        <p:spPr/>
        <p:txBody>
          <a:bodyPr>
            <a:normAutofit/>
          </a:bodyPr>
          <a:lstStyle/>
          <a:p>
            <a:r>
              <a:rPr lang="en-US" b="1" dirty="0">
                <a:ea typeface="+mj-lt"/>
                <a:cs typeface="+mj-lt"/>
              </a:rPr>
              <a:t>Features &amp; Details </a:t>
            </a:r>
            <a:endParaRPr lang="en-US" dirty="0"/>
          </a:p>
        </p:txBody>
      </p:sp>
      <p:sp>
        <p:nvSpPr>
          <p:cNvPr id="3" name="Content Placeholder 2">
            <a:extLst>
              <a:ext uri="{FF2B5EF4-FFF2-40B4-BE49-F238E27FC236}">
                <a16:creationId xmlns:a16="http://schemas.microsoft.com/office/drawing/2014/main" xmlns="" id="{4F73E33F-10C4-4A81-9C90-75BFC3F042E1}"/>
              </a:ext>
            </a:extLst>
          </p:cNvPr>
          <p:cNvSpPr>
            <a:spLocks noGrp="1"/>
          </p:cNvSpPr>
          <p:nvPr>
            <p:ph idx="1"/>
          </p:nvPr>
        </p:nvSpPr>
        <p:spPr/>
        <p:txBody>
          <a:bodyPr/>
          <a:lstStyle/>
          <a:p>
            <a:pPr marL="342900" indent="-342900" algn="just"/>
            <a:r>
              <a:rPr lang="en-US">
                <a:ea typeface="+mn-lt"/>
                <a:cs typeface="+mn-lt"/>
              </a:rPr>
              <a:t>User view means that when a person visit the hotel website they see the hotel web page only. They can also see the hotel details which is given by the admin. </a:t>
            </a:r>
            <a:endParaRPr lang="en-US"/>
          </a:p>
          <a:p>
            <a:pPr marL="0" indent="0" algn="just">
              <a:buSzPct val="114999"/>
              <a:buNone/>
            </a:pPr>
            <a:r>
              <a:rPr lang="en-US" dirty="0">
                <a:ea typeface="+mn-lt"/>
                <a:cs typeface="+mn-lt"/>
              </a:rPr>
              <a:t>  </a:t>
            </a:r>
          </a:p>
          <a:p>
            <a:pPr marL="342900" indent="-342900" algn="just">
              <a:buSzPct val="114999"/>
            </a:pPr>
            <a:r>
              <a:rPr lang="en-US">
                <a:ea typeface="+mn-lt"/>
                <a:cs typeface="+mn-lt"/>
              </a:rPr>
              <a:t>And the another one is admin view. That means that who control the hotel web page. Admin can see how many people book the hotel rooms and see the customers  database. </a:t>
            </a:r>
          </a:p>
        </p:txBody>
      </p:sp>
    </p:spTree>
    <p:extLst>
      <p:ext uri="{BB962C8B-B14F-4D97-AF65-F5344CB8AC3E}">
        <p14:creationId xmlns:p14="http://schemas.microsoft.com/office/powerpoint/2010/main" val="225764539"/>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778" y="1087498"/>
            <a:ext cx="10058400" cy="4638246"/>
          </a:xfrm>
          <a:prstGeom prst="rect">
            <a:avLst/>
          </a:prstGeom>
        </p:spPr>
      </p:pic>
    </p:spTree>
    <p:extLst>
      <p:ext uri="{BB962C8B-B14F-4D97-AF65-F5344CB8AC3E}">
        <p14:creationId xmlns:p14="http://schemas.microsoft.com/office/powerpoint/2010/main" val="1445847166"/>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3297" y="953389"/>
            <a:ext cx="10058400" cy="5063411"/>
          </a:xfrm>
          <a:prstGeom prst="rect">
            <a:avLst/>
          </a:prstGeom>
        </p:spPr>
      </p:pic>
    </p:spTree>
    <p:extLst>
      <p:ext uri="{BB962C8B-B14F-4D97-AF65-F5344CB8AC3E}">
        <p14:creationId xmlns:p14="http://schemas.microsoft.com/office/powerpoint/2010/main" val="1945366879"/>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xmlns="" id="{247C940C-BCEA-4B94-ADAB-E5DF93AD250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192000" cy="6858000"/>
            <a:chOff x="0" y="0"/>
            <a:chExt cx="12192000" cy="6858000"/>
          </a:xfrm>
        </p:grpSpPr>
        <p:sp useBgFill="1">
          <p:nvSpPr>
            <p:cNvPr id="12" name="Rectangle 11">
              <a:extLst>
                <a:ext uri="{FF2B5EF4-FFF2-40B4-BE49-F238E27FC236}">
                  <a16:creationId xmlns:a16="http://schemas.microsoft.com/office/drawing/2014/main" xmlns="" id="{43355E07-D27F-496A-A202-82B978528A7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xmlns="" id="{7ABE8173-1154-4FFD-A647-BE335D1BFCD7}"/>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xmlns="" val="1"/>
                </p:ext>
              </p:extLst>
            </p:nvPr>
          </p:nvGrpSpPr>
          <p:grpSpPr>
            <a:xfrm>
              <a:off x="0" y="0"/>
              <a:ext cx="12188825" cy="6856215"/>
              <a:chOff x="0" y="0"/>
              <a:chExt cx="12188825" cy="6856215"/>
            </a:xfrm>
          </p:grpSpPr>
          <p:pic>
            <p:nvPicPr>
              <p:cNvPr id="14" name="Picture 13">
                <a:extLst>
                  <a:ext uri="{FF2B5EF4-FFF2-40B4-BE49-F238E27FC236}">
                    <a16:creationId xmlns:a16="http://schemas.microsoft.com/office/drawing/2014/main" xmlns="" id="{372EFA8A-6EE3-4B25-873B-F4CED90537E0}"/>
                  </a:ext>
                  <a:ext uri="{C183D7F6-B498-43B3-948B-1728B52AA6E4}">
                    <adec:decorative xmlns:adec="http://schemas.microsoft.com/office/drawing/2017/decorative" xmlns="" val="1"/>
                  </a:ext>
                </a:extLst>
              </p:cNvPr>
              <p:cNvPicPr>
                <a:picLocks noChangeAspect="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Rectangle 14">
                <a:extLst>
                  <a:ext uri="{FF2B5EF4-FFF2-40B4-BE49-F238E27FC236}">
                    <a16:creationId xmlns:a16="http://schemas.microsoft.com/office/drawing/2014/main" xmlns="" id="{18C03B2B-142C-4AD5-8F21-0FC939548A6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xmlns="" id="{C6FAF349-1EBC-4906-8CCB-C668CAE69004}"/>
                  </a:ext>
                  <a:ext uri="{C183D7F6-B498-43B3-948B-1728B52AA6E4}">
                    <adec:decorative xmlns:adec="http://schemas.microsoft.com/office/drawing/2017/decorative" xmlns="" val="1"/>
                  </a:ext>
                </a:extLst>
              </p:cNvPr>
              <p:cNvPicPr>
                <a:picLocks noChangeAspect="1"/>
              </p:cNvPicPr>
              <p:nvPr>
                <p:extLst>
                  <p:ext uri="{386F3935-93C4-4BCD-93E2-E3B085C9AB24}">
                    <p16:designElem xmlns:p16="http://schemas.microsoft.com/office/powerpoint/2015/main" xmlns="" val="1"/>
                  </p:ext>
                </p:extLst>
              </p:nvPr>
            </p:nvPicPr>
            <p:blipFill rotWithShape="1">
              <a:blip r:embed="rId4">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7" name="Picture 16">
                <a:extLst>
                  <a:ext uri="{FF2B5EF4-FFF2-40B4-BE49-F238E27FC236}">
                    <a16:creationId xmlns:a16="http://schemas.microsoft.com/office/drawing/2014/main" xmlns="" id="{15541360-9082-4D4C-A106-460B85E98C33}"/>
                  </a:ext>
                  <a:ext uri="{C183D7F6-B498-43B3-948B-1728B52AA6E4}">
                    <adec:decorative xmlns:adec="http://schemas.microsoft.com/office/drawing/2017/decorative" xmlns="" val="1"/>
                  </a:ext>
                </a:extLst>
              </p:cNvPr>
              <p:cNvPicPr>
                <a:picLocks noChangeAspect="1"/>
              </p:cNvPicPr>
              <p:nvPr>
                <p:extLst>
                  <p:ext uri="{386F3935-93C4-4BCD-93E2-E3B085C9AB24}">
                    <p16:designElem xmlns:p16="http://schemas.microsoft.com/office/powerpoint/2015/main" xmlns="" val="1"/>
                  </p:ext>
                </p:extLst>
              </p:nvPr>
            </p:nvPicPr>
            <p:blipFill rotWithShape="1">
              <a:blip r:embed="rId4">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grpSp>
      <p:sp>
        <p:nvSpPr>
          <p:cNvPr id="2" name="Title 1">
            <a:extLst>
              <a:ext uri="{FF2B5EF4-FFF2-40B4-BE49-F238E27FC236}">
                <a16:creationId xmlns:a16="http://schemas.microsoft.com/office/drawing/2014/main" xmlns="" id="{5D1E2701-8437-480A-97D0-5E0AA2B3F918}"/>
              </a:ext>
            </a:extLst>
          </p:cNvPr>
          <p:cNvSpPr>
            <a:spLocks noGrp="1"/>
          </p:cNvSpPr>
          <p:nvPr>
            <p:ph type="title"/>
          </p:nvPr>
        </p:nvSpPr>
        <p:spPr>
          <a:xfrm>
            <a:off x="1295402" y="982132"/>
            <a:ext cx="3660056" cy="1325373"/>
          </a:xfrm>
        </p:spPr>
        <p:txBody>
          <a:bodyPr anchor="b">
            <a:normAutofit/>
          </a:bodyPr>
          <a:lstStyle/>
          <a:p>
            <a:r>
              <a:rPr lang="en-US" sz="2400"/>
              <a:t>Use case diagram</a:t>
            </a:r>
          </a:p>
        </p:txBody>
      </p:sp>
      <p:cxnSp>
        <p:nvCxnSpPr>
          <p:cNvPr id="19" name="Straight Connector 18">
            <a:extLst>
              <a:ext uri="{FF2B5EF4-FFF2-40B4-BE49-F238E27FC236}">
                <a16:creationId xmlns:a16="http://schemas.microsoft.com/office/drawing/2014/main" xmlns="" id="{E59A63C7-BCAC-464C-B7D5-9A713B4CAC34}"/>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pic>
        <p:nvPicPr>
          <p:cNvPr id="4" name="Picture 4">
            <a:extLst>
              <a:ext uri="{FF2B5EF4-FFF2-40B4-BE49-F238E27FC236}">
                <a16:creationId xmlns:a16="http://schemas.microsoft.com/office/drawing/2014/main" xmlns="" id="{0B8C6840-6E7F-4D09-AE24-C98B5448C0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7459" y="758953"/>
            <a:ext cx="6362920" cy="5338309"/>
          </a:xfrm>
          <a:prstGeom prst="rect">
            <a:avLst/>
          </a:prstGeom>
          <a:ln w="57150" cmpd="thickThin">
            <a:solidFill>
              <a:schemeClr val="tx1">
                <a:lumMod val="50000"/>
                <a:lumOff val="50000"/>
              </a:schemeClr>
            </a:solidFill>
            <a:miter lim="800000"/>
          </a:ln>
        </p:spPr>
      </p:pic>
    </p:spTree>
    <p:extLst>
      <p:ext uri="{BB962C8B-B14F-4D97-AF65-F5344CB8AC3E}">
        <p14:creationId xmlns:p14="http://schemas.microsoft.com/office/powerpoint/2010/main" val="2119540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UML Diagram</a:t>
            </a:r>
            <a:endParaRPr lang="en-US" dirty="0"/>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61531" y="1227438"/>
            <a:ext cx="5674879" cy="4250724"/>
          </a:xfrm>
        </p:spPr>
      </p:pic>
    </p:spTree>
    <p:extLst>
      <p:ext uri="{BB962C8B-B14F-4D97-AF65-F5344CB8AC3E}">
        <p14:creationId xmlns:p14="http://schemas.microsoft.com/office/powerpoint/2010/main" val="39536326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The Software/Tools we will use</a:t>
            </a:r>
            <a:r>
              <a:rPr lang="en-US" dirty="0"/>
              <a:t/>
            </a:r>
            <a:br>
              <a:rPr lang="en-US" dirty="0"/>
            </a:br>
            <a:endParaRPr lang="en-US" dirty="0"/>
          </a:p>
        </p:txBody>
      </p:sp>
      <p:sp>
        <p:nvSpPr>
          <p:cNvPr id="3" name="Content Placeholder 2"/>
          <p:cNvSpPr>
            <a:spLocks noGrp="1"/>
          </p:cNvSpPr>
          <p:nvPr>
            <p:ph idx="1"/>
          </p:nvPr>
        </p:nvSpPr>
        <p:spPr>
          <a:xfrm>
            <a:off x="1235676" y="2430163"/>
            <a:ext cx="10214919" cy="3698788"/>
          </a:xfrm>
        </p:spPr>
        <p:txBody>
          <a:bodyPr>
            <a:normAutofit/>
          </a:bodyPr>
          <a:lstStyle/>
          <a:p>
            <a:pPr marL="0" indent="0">
              <a:buNone/>
            </a:pPr>
            <a:r>
              <a:rPr lang="en-US" b="1" dirty="0" smtClean="0"/>
              <a:t>For Frontend we used :</a:t>
            </a:r>
          </a:p>
          <a:p>
            <a:pPr marL="457200" indent="-457200">
              <a:buAutoNum type="arabicPeriod"/>
            </a:pPr>
            <a:r>
              <a:rPr lang="en-US" dirty="0" smtClean="0"/>
              <a:t>HTML</a:t>
            </a:r>
          </a:p>
          <a:p>
            <a:pPr marL="457200" indent="-457200">
              <a:buAutoNum type="arabicPeriod"/>
            </a:pPr>
            <a:r>
              <a:rPr lang="en-US" dirty="0" smtClean="0"/>
              <a:t>CSS</a:t>
            </a:r>
          </a:p>
          <a:p>
            <a:pPr marL="457200" indent="-457200">
              <a:buFont typeface="Arial"/>
              <a:buAutoNum type="arabicPeriod"/>
            </a:pPr>
            <a:r>
              <a:rPr lang="en-US" dirty="0" smtClean="0"/>
              <a:t>BOOTSTRAP</a:t>
            </a:r>
          </a:p>
          <a:p>
            <a:pPr marL="0" indent="0">
              <a:buNone/>
            </a:pPr>
            <a:r>
              <a:rPr lang="en-US" b="1" dirty="0" smtClean="0"/>
              <a:t>For Backend we used :</a:t>
            </a:r>
          </a:p>
          <a:p>
            <a:pPr marL="457200" indent="-457200">
              <a:buAutoNum type="arabicPeriod"/>
            </a:pPr>
            <a:r>
              <a:rPr lang="en-US" dirty="0" smtClean="0"/>
              <a:t>PHP</a:t>
            </a:r>
          </a:p>
          <a:p>
            <a:pPr marL="457200" indent="-457200">
              <a:buAutoNum type="arabicPeriod"/>
            </a:pPr>
            <a:r>
              <a:rPr lang="en-US" dirty="0" smtClean="0"/>
              <a:t>MYSQL</a:t>
            </a:r>
          </a:p>
          <a:p>
            <a:pPr marL="457200" indent="-457200">
              <a:buAutoNum type="arabicPeriod"/>
            </a:pPr>
            <a:endParaRPr lang="en-US" dirty="0"/>
          </a:p>
          <a:p>
            <a:pPr marL="457200" indent="-457200">
              <a:buAutoNum type="arabicPeriod"/>
            </a:pPr>
            <a:endParaRPr lang="en-US" dirty="0" smtClean="0"/>
          </a:p>
        </p:txBody>
      </p:sp>
    </p:spTree>
    <p:extLst>
      <p:ext uri="{BB962C8B-B14F-4D97-AF65-F5344CB8AC3E}">
        <p14:creationId xmlns:p14="http://schemas.microsoft.com/office/powerpoint/2010/main" val="121286126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1000"/>
                                        <p:tgtEl>
                                          <p:spTgt spid="3">
                                            <p:txEl>
                                              <p:pRg st="6" end="6"/>
                                            </p:txEl>
                                          </p:spTgt>
                                        </p:tgtEl>
                                      </p:cBhvr>
                                    </p:animEffect>
                                    <p:anim calcmode="lin" valueType="num">
                                      <p:cBhvr>
                                        <p:cTn id="4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Project Management</a:t>
            </a:r>
            <a:r>
              <a:rPr lang="en-US" dirty="0"/>
              <a:t/>
            </a:r>
            <a:br>
              <a:rPr lang="en-US" dirty="0"/>
            </a:br>
            <a:endParaRPr lang="en-US" dirty="0"/>
          </a:p>
        </p:txBody>
      </p:sp>
      <p:sp>
        <p:nvSpPr>
          <p:cNvPr id="3" name="Content Placeholder 2"/>
          <p:cNvSpPr>
            <a:spLocks noGrp="1"/>
          </p:cNvSpPr>
          <p:nvPr>
            <p:ph idx="1"/>
          </p:nvPr>
        </p:nvSpPr>
        <p:spPr/>
        <p:txBody>
          <a:bodyPr/>
          <a:lstStyle/>
          <a:p>
            <a:r>
              <a:rPr lang="en-US" dirty="0" smtClean="0"/>
              <a:t>GITHUB</a:t>
            </a:r>
          </a:p>
          <a:p>
            <a:r>
              <a:rPr lang="en-US" dirty="0" smtClean="0"/>
              <a:t>TRELLO</a:t>
            </a:r>
          </a:p>
          <a:p>
            <a:r>
              <a:rPr lang="en-US" dirty="0" smtClean="0"/>
              <a:t>SLACK</a:t>
            </a:r>
          </a:p>
        </p:txBody>
      </p:sp>
    </p:spTree>
    <p:extLst>
      <p:ext uri="{BB962C8B-B14F-4D97-AF65-F5344CB8AC3E}">
        <p14:creationId xmlns:p14="http://schemas.microsoft.com/office/powerpoint/2010/main" val="4143706422"/>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Flow</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24584" y="957949"/>
            <a:ext cx="2734962" cy="5036781"/>
          </a:xfrm>
        </p:spPr>
      </p:pic>
      <p:sp>
        <p:nvSpPr>
          <p:cNvPr id="6" name="Text Placeholder 5"/>
          <p:cNvSpPr>
            <a:spLocks noGrp="1"/>
          </p:cNvSpPr>
          <p:nvPr>
            <p:ph type="body" sz="half" idx="2"/>
          </p:nvPr>
        </p:nvSpPr>
        <p:spPr/>
        <p:txBody>
          <a:bodyPr/>
          <a:lstStyle/>
          <a:p>
            <a:r>
              <a:rPr lang="en-US" dirty="0"/>
              <a:t>A complete workflow diagram of </a:t>
            </a:r>
            <a:r>
              <a:rPr lang="en-US" dirty="0" smtClean="0"/>
              <a:t>our work.</a:t>
            </a:r>
            <a:endParaRPr lang="en-US" dirty="0"/>
          </a:p>
        </p:txBody>
      </p:sp>
    </p:spTree>
    <p:extLst>
      <p:ext uri="{BB962C8B-B14F-4D97-AF65-F5344CB8AC3E}">
        <p14:creationId xmlns:p14="http://schemas.microsoft.com/office/powerpoint/2010/main" val="249327098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Work distribution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73822010"/>
              </p:ext>
            </p:extLst>
          </p:nvPr>
        </p:nvGraphicFramePr>
        <p:xfrm>
          <a:off x="2940909" y="2546384"/>
          <a:ext cx="7043350" cy="3209962"/>
        </p:xfrm>
        <a:graphic>
          <a:graphicData uri="http://schemas.openxmlformats.org/drawingml/2006/table">
            <a:tbl>
              <a:tblPr>
                <a:tableStyleId>{5C22544A-7EE6-4342-B048-85BDC9FD1C3A}</a:tableStyleId>
              </a:tblPr>
              <a:tblGrid>
                <a:gridCol w="3521675"/>
                <a:gridCol w="3521675"/>
              </a:tblGrid>
              <a:tr h="200409">
                <a:tc>
                  <a:txBody>
                    <a:bodyPr/>
                    <a:lstStyle/>
                    <a:p>
                      <a:pPr marL="0" marR="0" algn="ctr">
                        <a:lnSpc>
                          <a:spcPct val="107000"/>
                        </a:lnSpc>
                        <a:spcBef>
                          <a:spcPts val="0"/>
                        </a:spcBef>
                        <a:spcAft>
                          <a:spcPts val="0"/>
                        </a:spcAft>
                      </a:pPr>
                      <a:r>
                        <a:rPr lang="en-US" sz="1300" b="1" dirty="0">
                          <a:effectLst/>
                        </a:rPr>
                        <a:t>        </a:t>
                      </a:r>
                      <a:r>
                        <a:rPr lang="en-US" sz="1100" b="1" dirty="0">
                          <a:effectLst/>
                        </a:rPr>
                        <a:t>       Asif Anan</a:t>
                      </a:r>
                      <a:endParaRPr lang="en-US" sz="7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5302" marR="45302" marT="0" marB="0"/>
                </a:tc>
                <a:tc>
                  <a:txBody>
                    <a:bodyPr/>
                    <a:lstStyle/>
                    <a:p>
                      <a:pPr marL="0" marR="0" algn="ctr">
                        <a:lnSpc>
                          <a:spcPct val="107000"/>
                        </a:lnSpc>
                        <a:spcBef>
                          <a:spcPts val="0"/>
                        </a:spcBef>
                        <a:spcAft>
                          <a:spcPts val="0"/>
                        </a:spcAft>
                      </a:pPr>
                      <a:r>
                        <a:rPr lang="en-US" sz="1300" b="1" dirty="0">
                          <a:effectLst/>
                        </a:rPr>
                        <a:t>         </a:t>
                      </a:r>
                      <a:r>
                        <a:rPr lang="en-US" sz="1100" b="1" dirty="0" err="1">
                          <a:effectLst/>
                        </a:rPr>
                        <a:t>Saraf</a:t>
                      </a:r>
                      <a:r>
                        <a:rPr lang="en-US" sz="1100" b="1" dirty="0">
                          <a:effectLst/>
                        </a:rPr>
                        <a:t> </a:t>
                      </a:r>
                      <a:r>
                        <a:rPr lang="en-US" sz="1100" b="1" dirty="0" err="1">
                          <a:effectLst/>
                        </a:rPr>
                        <a:t>Tasnim</a:t>
                      </a:r>
                      <a:endParaRPr lang="en-US" sz="7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5302" marR="45302" marT="0" marB="0"/>
                </a:tc>
              </a:tr>
              <a:tr h="2997999">
                <a:tc>
                  <a:txBody>
                    <a:bodyPr/>
                    <a:lstStyle/>
                    <a:p>
                      <a:pPr marL="0" marR="0">
                        <a:lnSpc>
                          <a:spcPct val="107000"/>
                        </a:lnSpc>
                        <a:spcBef>
                          <a:spcPts val="0"/>
                        </a:spcBef>
                        <a:spcAft>
                          <a:spcPts val="0"/>
                        </a:spcAft>
                      </a:pPr>
                      <a:r>
                        <a:rPr lang="en-US" sz="1100" b="1" dirty="0">
                          <a:effectLst/>
                        </a:rPr>
                        <a:t>Report</a:t>
                      </a:r>
                      <a:endParaRPr lang="en-US" sz="700" b="1" dirty="0">
                        <a:effectLst/>
                      </a:endParaRPr>
                    </a:p>
                    <a:p>
                      <a:pPr marL="0" marR="0">
                        <a:lnSpc>
                          <a:spcPct val="107000"/>
                        </a:lnSpc>
                        <a:spcBef>
                          <a:spcPts val="0"/>
                        </a:spcBef>
                        <a:spcAft>
                          <a:spcPts val="0"/>
                        </a:spcAft>
                      </a:pPr>
                      <a:r>
                        <a:rPr lang="en-US" sz="1100" dirty="0">
                          <a:effectLst/>
                        </a:rPr>
                        <a:t> </a:t>
                      </a:r>
                      <a:endParaRPr lang="en-US" sz="700" dirty="0">
                        <a:effectLst/>
                      </a:endParaRPr>
                    </a:p>
                    <a:p>
                      <a:pPr marL="0" marR="0">
                        <a:lnSpc>
                          <a:spcPct val="107000"/>
                        </a:lnSpc>
                        <a:spcBef>
                          <a:spcPts val="0"/>
                        </a:spcBef>
                        <a:spcAft>
                          <a:spcPts val="0"/>
                        </a:spcAft>
                      </a:pPr>
                      <a:r>
                        <a:rPr lang="en-US" sz="1100" b="1" dirty="0">
                          <a:effectLst/>
                        </a:rPr>
                        <a:t>Features-</a:t>
                      </a:r>
                      <a:endParaRPr lang="en-US" sz="700" b="1" dirty="0">
                        <a:effectLst/>
                      </a:endParaRPr>
                    </a:p>
                    <a:p>
                      <a:pPr marL="0" marR="0">
                        <a:lnSpc>
                          <a:spcPct val="107000"/>
                        </a:lnSpc>
                        <a:spcBef>
                          <a:spcPts val="0"/>
                        </a:spcBef>
                        <a:spcAft>
                          <a:spcPts val="0"/>
                        </a:spcAft>
                      </a:pPr>
                      <a:r>
                        <a:rPr lang="en-US" sz="1100" dirty="0">
                          <a:effectLst/>
                        </a:rPr>
                        <a:t>database, connect database with backend, make home page, login for admin, add admin, add rooms, login and reg. for customers, search rooms for user(backend), show rooms, book rooms, reservation action (for admin) (backend), show user booking list (backend &amp; database), Check message(notification)</a:t>
                      </a:r>
                      <a:endParaRPr lang="en-US" sz="700" dirty="0">
                        <a:effectLst/>
                      </a:endParaRPr>
                    </a:p>
                    <a:p>
                      <a:pPr marL="0" marR="0">
                        <a:lnSpc>
                          <a:spcPct val="107000"/>
                        </a:lnSpc>
                        <a:spcBef>
                          <a:spcPts val="0"/>
                        </a:spcBef>
                        <a:spcAft>
                          <a:spcPts val="0"/>
                        </a:spcAft>
                      </a:pPr>
                      <a:r>
                        <a:rPr lang="en-US" sz="1100" dirty="0">
                          <a:effectLst/>
                        </a:rPr>
                        <a:t>(for user), review (for customer)</a:t>
                      </a:r>
                      <a:endParaRPr lang="en-US" sz="700" dirty="0">
                        <a:effectLst/>
                      </a:endParaRPr>
                    </a:p>
                    <a:p>
                      <a:pPr marL="0" marR="0">
                        <a:lnSpc>
                          <a:spcPct val="107000"/>
                        </a:lnSpc>
                        <a:spcBef>
                          <a:spcPts val="0"/>
                        </a:spcBef>
                        <a:spcAft>
                          <a:spcPts val="0"/>
                        </a:spcAft>
                      </a:pPr>
                      <a:r>
                        <a:rPr lang="en-US" sz="1100" dirty="0">
                          <a:effectLst/>
                        </a:rPr>
                        <a:t>  </a:t>
                      </a:r>
                      <a:endParaRPr lang="en-US" sz="700" dirty="0">
                        <a:effectLst/>
                      </a:endParaRPr>
                    </a:p>
                    <a:p>
                      <a:pPr marL="0" marR="0">
                        <a:lnSpc>
                          <a:spcPct val="107000"/>
                        </a:lnSpc>
                        <a:spcBef>
                          <a:spcPts val="0"/>
                        </a:spcBef>
                        <a:spcAft>
                          <a:spcPts val="0"/>
                        </a:spcAft>
                      </a:pPr>
                      <a:r>
                        <a:rPr lang="en-US" sz="1100" b="1" dirty="0">
                          <a:effectLst/>
                        </a:rPr>
                        <a:t>*Frontend, backend, database (mainly work on backend &amp; database part)</a:t>
                      </a:r>
                      <a:endParaRPr lang="en-US" sz="7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5302" marR="45302" marT="0" marB="0"/>
                </a:tc>
                <a:tc>
                  <a:txBody>
                    <a:bodyPr/>
                    <a:lstStyle/>
                    <a:p>
                      <a:pPr marL="0" marR="0">
                        <a:lnSpc>
                          <a:spcPct val="107000"/>
                        </a:lnSpc>
                        <a:spcBef>
                          <a:spcPts val="0"/>
                        </a:spcBef>
                        <a:spcAft>
                          <a:spcPts val="0"/>
                        </a:spcAft>
                      </a:pPr>
                      <a:r>
                        <a:rPr lang="en-US" sz="1100" b="1" dirty="0">
                          <a:effectLst/>
                        </a:rPr>
                        <a:t>Report</a:t>
                      </a:r>
                      <a:endParaRPr lang="en-US" sz="700" b="1" dirty="0">
                        <a:effectLst/>
                      </a:endParaRPr>
                    </a:p>
                    <a:p>
                      <a:pPr marL="0" marR="0">
                        <a:lnSpc>
                          <a:spcPct val="107000"/>
                        </a:lnSpc>
                        <a:spcBef>
                          <a:spcPts val="0"/>
                        </a:spcBef>
                        <a:spcAft>
                          <a:spcPts val="0"/>
                        </a:spcAft>
                      </a:pPr>
                      <a:r>
                        <a:rPr lang="en-US" sz="1100" dirty="0">
                          <a:effectLst/>
                        </a:rPr>
                        <a:t> </a:t>
                      </a:r>
                      <a:endParaRPr lang="en-US" sz="700" dirty="0">
                        <a:effectLst/>
                      </a:endParaRPr>
                    </a:p>
                    <a:p>
                      <a:pPr marL="0" marR="0">
                        <a:lnSpc>
                          <a:spcPct val="107000"/>
                        </a:lnSpc>
                        <a:spcBef>
                          <a:spcPts val="0"/>
                        </a:spcBef>
                        <a:spcAft>
                          <a:spcPts val="0"/>
                        </a:spcAft>
                      </a:pPr>
                      <a:r>
                        <a:rPr lang="en-US" sz="1100" dirty="0">
                          <a:effectLst/>
                        </a:rPr>
                        <a:t>Features-</a:t>
                      </a:r>
                      <a:endParaRPr lang="en-US" sz="700" dirty="0">
                        <a:effectLst/>
                      </a:endParaRPr>
                    </a:p>
                    <a:p>
                      <a:pPr marL="0" marR="0">
                        <a:lnSpc>
                          <a:spcPct val="107000"/>
                        </a:lnSpc>
                        <a:spcBef>
                          <a:spcPts val="0"/>
                        </a:spcBef>
                        <a:spcAft>
                          <a:spcPts val="0"/>
                        </a:spcAft>
                      </a:pPr>
                      <a:r>
                        <a:rPr lang="en-US" sz="1100">
                          <a:effectLst/>
                        </a:rPr>
                        <a:t>create </a:t>
                      </a:r>
                      <a:r>
                        <a:rPr lang="en-US" sz="1100" smtClean="0">
                          <a:effectLst/>
                        </a:rPr>
                        <a:t>database</a:t>
                      </a:r>
                      <a:r>
                        <a:rPr lang="en-US" sz="1100" dirty="0">
                          <a:effectLst/>
                        </a:rPr>
                        <a:t>, create home page for admin, edit rooms, search rooms for user(frontend), login and reg. for user(frontend), reservation action for admin(frontend), show user booking list(frontend)</a:t>
                      </a:r>
                      <a:endParaRPr lang="en-US" sz="700" dirty="0">
                        <a:effectLst/>
                      </a:endParaRPr>
                    </a:p>
                    <a:p>
                      <a:pPr marL="0" marR="0">
                        <a:lnSpc>
                          <a:spcPct val="107000"/>
                        </a:lnSpc>
                        <a:spcBef>
                          <a:spcPts val="0"/>
                        </a:spcBef>
                        <a:spcAft>
                          <a:spcPts val="0"/>
                        </a:spcAft>
                      </a:pPr>
                      <a:r>
                        <a:rPr lang="en-US" sz="1100" dirty="0">
                          <a:effectLst/>
                        </a:rPr>
                        <a:t> </a:t>
                      </a:r>
                      <a:endParaRPr lang="en-US" sz="700" dirty="0">
                        <a:effectLst/>
                      </a:endParaRPr>
                    </a:p>
                    <a:p>
                      <a:pPr marL="0" marR="0">
                        <a:lnSpc>
                          <a:spcPct val="107000"/>
                        </a:lnSpc>
                        <a:spcBef>
                          <a:spcPts val="0"/>
                        </a:spcBef>
                        <a:spcAft>
                          <a:spcPts val="0"/>
                        </a:spcAft>
                      </a:pPr>
                      <a:r>
                        <a:rPr lang="en-US" sz="1100" b="1" dirty="0">
                          <a:effectLst/>
                        </a:rPr>
                        <a:t>*Frontend, Backend, database (mainly work on frontend part) </a:t>
                      </a:r>
                      <a:endParaRPr lang="en-US" sz="7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5302" marR="45302" marT="0" marB="0"/>
                </a:tc>
              </a:tr>
            </a:tbl>
          </a:graphicData>
        </a:graphic>
      </p:graphicFrame>
    </p:spTree>
    <p:extLst>
      <p:ext uri="{BB962C8B-B14F-4D97-AF65-F5344CB8AC3E}">
        <p14:creationId xmlns:p14="http://schemas.microsoft.com/office/powerpoint/2010/main" val="3507479713"/>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Future </a:t>
            </a:r>
            <a:r>
              <a:rPr lang="en-US" b="1" dirty="0" smtClean="0"/>
              <a:t>Scope</a:t>
            </a:r>
            <a:endParaRPr lang="en-US" dirty="0"/>
          </a:p>
        </p:txBody>
      </p:sp>
      <p:sp>
        <p:nvSpPr>
          <p:cNvPr id="3" name="Content Placeholder 2"/>
          <p:cNvSpPr>
            <a:spLocks noGrp="1"/>
          </p:cNvSpPr>
          <p:nvPr>
            <p:ph idx="1"/>
          </p:nvPr>
        </p:nvSpPr>
        <p:spPr/>
        <p:txBody>
          <a:bodyPr/>
          <a:lstStyle/>
          <a:p>
            <a:pPr marL="0" indent="0" algn="just">
              <a:buNone/>
            </a:pPr>
            <a:r>
              <a:rPr lang="en-US" dirty="0" smtClean="0"/>
              <a:t>There </a:t>
            </a:r>
            <a:r>
              <a:rPr lang="en-US" dirty="0"/>
              <a:t>is a lot of opportunities to get better. The project might be changed and upgraded into something progressively delightful and easy to use after some time. In the future, we would also like to add more data to test our </a:t>
            </a:r>
            <a:r>
              <a:rPr lang="en-US" dirty="0" smtClean="0"/>
              <a:t>database to make </a:t>
            </a:r>
            <a:r>
              <a:rPr lang="en-US" dirty="0"/>
              <a:t>it more credible for real-world use. </a:t>
            </a:r>
            <a:r>
              <a:rPr lang="en-US" dirty="0" smtClean="0"/>
              <a:t>The </a:t>
            </a:r>
            <a:r>
              <a:rPr lang="en-US" dirty="0"/>
              <a:t>website may be modified and enhanced into something more beautiful and user-friendly over time.</a:t>
            </a:r>
          </a:p>
        </p:txBody>
      </p:sp>
    </p:spTree>
    <p:extLst>
      <p:ext uri="{BB962C8B-B14F-4D97-AF65-F5344CB8AC3E}">
        <p14:creationId xmlns:p14="http://schemas.microsoft.com/office/powerpoint/2010/main" val="1754125322"/>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8" name="Picture 9" descr="A sign on the side of a building&#10;&#10;Description generated with very high confidence">
            <a:extLst>
              <a:ext uri="{FF2B5EF4-FFF2-40B4-BE49-F238E27FC236}">
                <a16:creationId xmlns:a16="http://schemas.microsoft.com/office/drawing/2014/main" xmlns="" id="{686B5765-5D65-444B-9CE7-7088C77AB6C3}"/>
              </a:ext>
            </a:extLst>
          </p:cNvPr>
          <p:cNvPicPr>
            <a:picLocks noChangeAspect="1"/>
          </p:cNvPicPr>
          <p:nvPr/>
        </p:nvPicPr>
        <p:blipFill rotWithShape="1">
          <a:blip r:embed="rId3">
            <a:extLst>
              <a:ext uri="{837473B0-CC2E-450A-ABE3-18F120FF3D39}">
                <a1611:picAttrSrcUrl xmlns:a1611="http://schemas.microsoft.com/office/drawing/2016/11/main" xmlns="" r:id="rId4"/>
              </a:ext>
            </a:extLst>
          </a:blip>
          <a:srcRect t="8251" b="16749"/>
          <a:stretch/>
        </p:blipFill>
        <p:spPr>
          <a:xfrm>
            <a:off x="20" y="10"/>
            <a:ext cx="12191980" cy="6857990"/>
          </a:xfrm>
          <a:prstGeom prst="rect">
            <a:avLst/>
          </a:prstGeom>
        </p:spPr>
      </p:pic>
      <p:grpSp>
        <p:nvGrpSpPr>
          <p:cNvPr id="19" name="Group 19">
            <a:extLst>
              <a:ext uri="{FF2B5EF4-FFF2-40B4-BE49-F238E27FC236}">
                <a16:creationId xmlns:a16="http://schemas.microsoft.com/office/drawing/2014/main" xmlns="" id="{8583DFEB-5151-4660-89D5-CFF22B7D337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2202616" y="0"/>
            <a:ext cx="7808159" cy="6872226"/>
            <a:chOff x="2202616" y="0"/>
            <a:chExt cx="7808159" cy="6872226"/>
          </a:xfrm>
        </p:grpSpPr>
        <p:sp>
          <p:nvSpPr>
            <p:cNvPr id="31" name="Rectangle 20">
              <a:extLst>
                <a:ext uri="{FF2B5EF4-FFF2-40B4-BE49-F238E27FC236}">
                  <a16:creationId xmlns:a16="http://schemas.microsoft.com/office/drawing/2014/main" xmlns="" id="{05333858-9740-488A-BE3B-C5F6D99164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2202616" y="1411015"/>
              <a:ext cx="7808159" cy="4103960"/>
            </a:xfrm>
            <a:prstGeom prst="rect">
              <a:avLst/>
            </a:prstGeom>
            <a:blipFill dpi="0" rotWithShape="1">
              <a:blip r:embed="rId5">
                <a:alphaModFix amt="89000"/>
                <a:duotone>
                  <a:schemeClr val="bg2">
                    <a:shade val="45000"/>
                    <a:satMod val="135000"/>
                  </a:schemeClr>
                  <a:prstClr val="white"/>
                </a:duotone>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1">
              <a:extLst>
                <a:ext uri="{FF2B5EF4-FFF2-40B4-BE49-F238E27FC236}">
                  <a16:creationId xmlns:a16="http://schemas.microsoft.com/office/drawing/2014/main" xmlns="" id="{93CEC346-C965-4D6D-8731-6E98E4A0FB3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grpSp>
          <p:nvGrpSpPr>
            <p:cNvPr id="33" name="Group 22">
              <a:extLst>
                <a:ext uri="{FF2B5EF4-FFF2-40B4-BE49-F238E27FC236}">
                  <a16:creationId xmlns:a16="http://schemas.microsoft.com/office/drawing/2014/main" xmlns="" id="{42DB17EC-F444-4873-9D0D-E50649FF18A9}"/>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xmlns="" val="1"/>
                </p:ext>
              </p:extLst>
            </p:nvPr>
          </p:nvGrpSpPr>
          <p:grpSpPr>
            <a:xfrm>
              <a:off x="5751576" y="0"/>
              <a:ext cx="658370" cy="6872226"/>
              <a:chOff x="5751576" y="0"/>
              <a:chExt cx="658370" cy="6872226"/>
            </a:xfrm>
          </p:grpSpPr>
          <p:sp>
            <p:nvSpPr>
              <p:cNvPr id="24" name="Rounded Rectangle 27">
                <a:extLst>
                  <a:ext uri="{FF2B5EF4-FFF2-40B4-BE49-F238E27FC236}">
                    <a16:creationId xmlns:a16="http://schemas.microsoft.com/office/drawing/2014/main" xmlns="" id="{41391103-A2DF-42E2-AE62-A4B3A00801C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6057900" y="1339739"/>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xmlns="" id="{A243CCE6-ABA2-4424-B322-B16F2212BF83}"/>
                  </a:ext>
                  <a:ext uri="{C183D7F6-B498-43B3-948B-1728B52AA6E4}">
                    <adec:decorative xmlns:adec="http://schemas.microsoft.com/office/drawing/2017/decorative" xmlns="" val="1"/>
                  </a:ext>
                </a:extLst>
              </p:cNvPr>
              <p:cNvPicPr>
                <a:picLocks noChangeAspect="1"/>
              </p:cNvPicPr>
              <p:nvPr>
                <p:extLst>
                  <p:ext uri="{386F3935-93C4-4BCD-93E2-E3B085C9AB24}">
                    <p16:designElem xmlns:p16="http://schemas.microsoft.com/office/powerpoint/2015/main" xmlns="" val="1"/>
                  </p:ext>
                </p:extLst>
              </p:nvPr>
            </p:nvPicPr>
            <p:blipFill rotWithShape="1">
              <a:blip r:embed="rId6">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sp>
            <p:nvSpPr>
              <p:cNvPr id="26" name="Rounded Rectangle 29">
                <a:extLst>
                  <a:ext uri="{FF2B5EF4-FFF2-40B4-BE49-F238E27FC236}">
                    <a16:creationId xmlns:a16="http://schemas.microsoft.com/office/drawing/2014/main" xmlns="" id="{E8CDA82D-F294-4F9E-B11E-E054B34F04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6057902" y="4907292"/>
                <a:ext cx="45720" cy="658368"/>
              </a:xfrm>
              <a:prstGeom prst="roundRect">
                <a:avLst>
                  <a:gd name="adj" fmla="val 50000"/>
                </a:avLst>
              </a:prstGeom>
              <a:solidFill>
                <a:schemeClr val="tx2">
                  <a:alpha val="55000"/>
                </a:schemeClr>
              </a:solidFill>
              <a:ln w="9525">
                <a:noFill/>
              </a:ln>
              <a:effectLst>
                <a:innerShdw blurRad="114300">
                  <a:prstClr val="black">
                    <a:alpha val="4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xmlns="" id="{7C6537F1-0373-41B7-B6A9-FD747524D336}"/>
                  </a:ext>
                  <a:ext uri="{C183D7F6-B498-43B3-948B-1728B52AA6E4}">
                    <adec:decorative xmlns:adec="http://schemas.microsoft.com/office/drawing/2017/decorative" xmlns="" val="1"/>
                  </a:ext>
                </a:extLst>
              </p:cNvPr>
              <p:cNvPicPr>
                <a:picLocks noChangeAspect="1"/>
              </p:cNvPicPr>
              <p:nvPr>
                <p:extLst>
                  <p:ext uri="{386F3935-93C4-4BCD-93E2-E3B085C9AB24}">
                    <p16:designElem xmlns:p16="http://schemas.microsoft.com/office/powerpoint/2015/main" xmlns="" val="1"/>
                  </p:ext>
                </p:extLst>
              </p:nvPr>
            </p:nvPicPr>
            <p:blipFill rotWithShape="1">
              <a:blip r:embed="rId6">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grpSp>
      <p:sp>
        <p:nvSpPr>
          <p:cNvPr id="2" name="Title 1">
            <a:extLst>
              <a:ext uri="{FF2B5EF4-FFF2-40B4-BE49-F238E27FC236}">
                <a16:creationId xmlns:a16="http://schemas.microsoft.com/office/drawing/2014/main" xmlns="" id="{08E515C3-4D36-4E07-8AF5-99D006F6BCC2}"/>
              </a:ext>
            </a:extLst>
          </p:cNvPr>
          <p:cNvSpPr>
            <a:spLocks noGrp="1"/>
          </p:cNvSpPr>
          <p:nvPr>
            <p:ph type="ctrTitle"/>
          </p:nvPr>
        </p:nvSpPr>
        <p:spPr>
          <a:xfrm>
            <a:off x="2692398" y="1871131"/>
            <a:ext cx="6815669" cy="1515533"/>
          </a:xfrm>
        </p:spPr>
        <p:txBody>
          <a:bodyPr>
            <a:normAutofit/>
          </a:bodyPr>
          <a:lstStyle/>
          <a:p>
            <a:pPr>
              <a:lnSpc>
                <a:spcPct val="90000"/>
              </a:lnSpc>
            </a:pPr>
            <a:r>
              <a:rPr lang="en-US" sz="5000"/>
              <a:t>Online Hotel Booking </a:t>
            </a:r>
            <a:r>
              <a:rPr lang="en-US" sz="5000" dirty="0"/>
              <a:t>System</a:t>
            </a:r>
          </a:p>
        </p:txBody>
      </p:sp>
      <p:cxnSp>
        <p:nvCxnSpPr>
          <p:cNvPr id="29" name="Straight Connector 28">
            <a:extLst>
              <a:ext uri="{FF2B5EF4-FFF2-40B4-BE49-F238E27FC236}">
                <a16:creationId xmlns:a16="http://schemas.microsoft.com/office/drawing/2014/main" xmlns="" id="{A2791DF4-D04C-49C1-8B91-E745F20463D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xmlns="" id="{66CC51A0-3067-400B-8F66-C59F9D3240B0}"/>
              </a:ext>
            </a:extLst>
          </p:cNvPr>
          <p:cNvSpPr txBox="1"/>
          <p:nvPr/>
        </p:nvSpPr>
        <p:spPr>
          <a:xfrm>
            <a:off x="11988098" y="6657945"/>
            <a:ext cx="203902" cy="200055"/>
          </a:xfrm>
          <a:prstGeom prst="rect">
            <a:avLst/>
          </a:prstGeom>
          <a:solidFill>
            <a:srgbClr val="000000"/>
          </a:solidFill>
        </p:spPr>
        <p:txBody>
          <a:bodyPr wrap="none">
            <a:spAutoFit/>
          </a:bodyPr>
          <a:lstStyle/>
          <a:p>
            <a:pPr algn="r">
              <a:spcAft>
                <a:spcPts val="600"/>
              </a:spcAft>
            </a:pPr>
            <a:r>
              <a:rPr lang="en-US" sz="700" dirty="0" smtClean="0">
                <a:solidFill>
                  <a:srgbClr val="FFFFFF"/>
                </a:solidFill>
              </a:rPr>
              <a:t>.</a:t>
            </a:r>
            <a:endParaRPr lang="en-US" sz="700" dirty="0">
              <a:solidFill>
                <a:srgbClr val="FFFFFF"/>
              </a:solidFill>
            </a:endParaRPr>
          </a:p>
        </p:txBody>
      </p:sp>
    </p:spTree>
    <p:extLst>
      <p:ext uri="{BB962C8B-B14F-4D97-AF65-F5344CB8AC3E}">
        <p14:creationId xmlns:p14="http://schemas.microsoft.com/office/powerpoint/2010/main" val="104367002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Conclusion</a:t>
            </a:r>
            <a:endParaRPr lang="en-US" dirty="0"/>
          </a:p>
        </p:txBody>
      </p:sp>
      <p:sp>
        <p:nvSpPr>
          <p:cNvPr id="3" name="Content Placeholder 2"/>
          <p:cNvSpPr>
            <a:spLocks noGrp="1"/>
          </p:cNvSpPr>
          <p:nvPr>
            <p:ph idx="1"/>
          </p:nvPr>
        </p:nvSpPr>
        <p:spPr/>
        <p:txBody>
          <a:bodyPr/>
          <a:lstStyle/>
          <a:p>
            <a:pPr marL="0" indent="0" algn="just">
              <a:buNone/>
            </a:pPr>
            <a:r>
              <a:rPr lang="en-US" dirty="0"/>
              <a:t>The system have a great benefits for </a:t>
            </a:r>
            <a:r>
              <a:rPr lang="en-US" dirty="0" smtClean="0"/>
              <a:t>both customers and admin of the hotel. </a:t>
            </a:r>
            <a:r>
              <a:rPr lang="en-US" dirty="0"/>
              <a:t>In home page customers can also share their </a:t>
            </a:r>
            <a:r>
              <a:rPr lang="en-US" dirty="0" smtClean="0"/>
              <a:t>experience. </a:t>
            </a:r>
            <a:r>
              <a:rPr lang="en-US" dirty="0"/>
              <a:t>So, overall this system will give the customers a better user friendly environment to </a:t>
            </a:r>
            <a:r>
              <a:rPr lang="en-US" dirty="0" smtClean="0"/>
              <a:t>book rooms in </a:t>
            </a:r>
            <a:r>
              <a:rPr lang="en-US" dirty="0" smtClean="0"/>
              <a:t>online. And it’s easy to use and manage all the activities for hotel admin.</a:t>
            </a:r>
            <a:endParaRPr lang="en-US" dirty="0"/>
          </a:p>
          <a:p>
            <a:pPr marL="0" indent="0">
              <a:buNone/>
            </a:pPr>
            <a:endParaRPr lang="en-US" dirty="0"/>
          </a:p>
        </p:txBody>
      </p:sp>
    </p:spTree>
    <p:extLst>
      <p:ext uri="{BB962C8B-B14F-4D97-AF65-F5344CB8AC3E}">
        <p14:creationId xmlns:p14="http://schemas.microsoft.com/office/powerpoint/2010/main" val="90292422"/>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9F9DA9-3BBE-4235-B9E1-E33DEF5D5459}"/>
              </a:ext>
            </a:extLst>
          </p:cNvPr>
          <p:cNvSpPr>
            <a:spLocks noGrp="1"/>
          </p:cNvSpPr>
          <p:nvPr>
            <p:ph type="ctrTitle"/>
          </p:nvPr>
        </p:nvSpPr>
        <p:spPr/>
        <p:txBody>
          <a:bodyPr/>
          <a:lstStyle/>
          <a:p>
            <a:r>
              <a:rPr lang="en-US"/>
              <a:t>Thank You</a:t>
            </a:r>
          </a:p>
        </p:txBody>
      </p:sp>
    </p:spTree>
    <p:extLst>
      <p:ext uri="{BB962C8B-B14F-4D97-AF65-F5344CB8AC3E}">
        <p14:creationId xmlns:p14="http://schemas.microsoft.com/office/powerpoint/2010/main" val="59274657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EBBAB8-3EEF-4ACF-96FB-EADA404DFD3C}"/>
              </a:ext>
            </a:extLst>
          </p:cNvPr>
          <p:cNvSpPr>
            <a:spLocks noGrp="1"/>
          </p:cNvSpPr>
          <p:nvPr>
            <p:ph type="title"/>
          </p:nvPr>
        </p:nvSpPr>
        <p:spPr>
          <a:xfrm>
            <a:off x="1295402" y="705041"/>
            <a:ext cx="9601196" cy="1303867"/>
          </a:xfrm>
        </p:spPr>
        <p:txBody>
          <a:bodyPr/>
          <a:lstStyle/>
          <a:p>
            <a:r>
              <a:rPr lang="en-US" dirty="0"/>
              <a:t>ABSTRACT</a:t>
            </a:r>
          </a:p>
        </p:txBody>
      </p:sp>
      <p:sp>
        <p:nvSpPr>
          <p:cNvPr id="3" name="Content Placeholder 2">
            <a:extLst>
              <a:ext uri="{FF2B5EF4-FFF2-40B4-BE49-F238E27FC236}">
                <a16:creationId xmlns:a16="http://schemas.microsoft.com/office/drawing/2014/main" xmlns="" id="{379A70A2-C0C8-4B5F-9222-DFFDE3360A1D}"/>
              </a:ext>
            </a:extLst>
          </p:cNvPr>
          <p:cNvSpPr>
            <a:spLocks noGrp="1"/>
          </p:cNvSpPr>
          <p:nvPr>
            <p:ph idx="1"/>
          </p:nvPr>
        </p:nvSpPr>
        <p:spPr>
          <a:xfrm>
            <a:off x="1295401" y="2556932"/>
            <a:ext cx="10172696" cy="3570049"/>
          </a:xfrm>
        </p:spPr>
        <p:txBody>
          <a:bodyPr>
            <a:normAutofit fontScale="92500" lnSpcReduction="10000"/>
          </a:bodyPr>
          <a:lstStyle/>
          <a:p>
            <a:pPr algn="just"/>
            <a:r>
              <a:rPr lang="en-US" dirty="0">
                <a:ea typeface="+mn-lt"/>
                <a:cs typeface="+mn-lt"/>
              </a:rPr>
              <a:t>The project “Online Hotel Booking System” is a system based on accessing the internet to book for rooms in a hotel.</a:t>
            </a:r>
          </a:p>
          <a:p>
            <a:pPr algn="just">
              <a:buSzPct val="114999"/>
            </a:pPr>
            <a:r>
              <a:rPr lang="en-US" dirty="0">
                <a:ea typeface="+mn-lt"/>
                <a:cs typeface="+mn-lt"/>
              </a:rPr>
              <a:t>The purpose of this study is to develop and implement an online hotel reservation system for hotels, that will replace the manual method of booking for hotel rooms. </a:t>
            </a:r>
          </a:p>
          <a:p>
            <a:pPr algn="just">
              <a:buSzPct val="114999"/>
            </a:pPr>
            <a:r>
              <a:rPr lang="en-US" dirty="0">
                <a:ea typeface="+mn-lt"/>
                <a:cs typeface="+mn-lt"/>
              </a:rPr>
              <a:t>The previous system for booking rooms were faced with so many problems like, delay in processing the customer booking or paying for rooms that is below or beyond his standard, causes difficulty for emergency booking. </a:t>
            </a:r>
            <a:endParaRPr lang="en-US" dirty="0" smtClean="0">
              <a:ea typeface="+mn-lt"/>
              <a:cs typeface="+mn-lt"/>
            </a:endParaRPr>
          </a:p>
          <a:p>
            <a:pPr algn="just">
              <a:buSzPct val="114999"/>
            </a:pPr>
            <a:r>
              <a:rPr lang="en-US" dirty="0"/>
              <a:t>The use of online view of room rates and uploading of available rooms and facilities was used for the new system so that the customer can view and make his choice before arrival, and also in the case of emergency travelling. </a:t>
            </a:r>
            <a:endParaRPr lang="en-US" dirty="0">
              <a:ea typeface="+mn-lt"/>
              <a:cs typeface="+mn-lt"/>
            </a:endParaRPr>
          </a:p>
        </p:txBody>
      </p:sp>
    </p:spTree>
    <p:extLst>
      <p:ext uri="{BB962C8B-B14F-4D97-AF65-F5344CB8AC3E}">
        <p14:creationId xmlns:p14="http://schemas.microsoft.com/office/powerpoint/2010/main" val="276484750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FD8267-AEB9-4BA1-99ED-1BE7D8EB2749}"/>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xmlns="" id="{1CBF7AEA-FC70-4810-9E8E-59E84581F579}"/>
              </a:ext>
            </a:extLst>
          </p:cNvPr>
          <p:cNvSpPr>
            <a:spLocks noGrp="1"/>
          </p:cNvSpPr>
          <p:nvPr>
            <p:ph idx="1"/>
          </p:nvPr>
        </p:nvSpPr>
        <p:spPr/>
        <p:txBody>
          <a:bodyPr/>
          <a:lstStyle/>
          <a:p>
            <a:r>
              <a:rPr lang="en-US" dirty="0">
                <a:ea typeface="+mn-lt"/>
                <a:cs typeface="+mn-lt"/>
              </a:rPr>
              <a:t>This Online Hotel Reservation System is an automated system that allows customers to plan their bookings of a particular hotel. The aim of this system is to keep booking of rooms of a particular hotel. </a:t>
            </a:r>
          </a:p>
          <a:p>
            <a:r>
              <a:rPr lang="en-US" dirty="0">
                <a:ea typeface="+mn-lt"/>
                <a:cs typeface="+mn-lt"/>
              </a:rPr>
              <a:t>And the Hotel managers also can see the customer those who booked rooms, can see their details. They can edit hotel room , price , available rooms and details. </a:t>
            </a:r>
          </a:p>
        </p:txBody>
      </p:sp>
    </p:spTree>
    <p:extLst>
      <p:ext uri="{BB962C8B-B14F-4D97-AF65-F5344CB8AC3E}">
        <p14:creationId xmlns:p14="http://schemas.microsoft.com/office/powerpoint/2010/main" val="1058001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6821" y="898879"/>
            <a:ext cx="10058400" cy="4963061"/>
          </a:xfrm>
          <a:prstGeom prst="rect">
            <a:avLst/>
          </a:prstGeom>
        </p:spPr>
      </p:pic>
    </p:spTree>
    <p:extLst>
      <p:ext uri="{BB962C8B-B14F-4D97-AF65-F5344CB8AC3E}">
        <p14:creationId xmlns:p14="http://schemas.microsoft.com/office/powerpoint/2010/main" val="150795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109" y="1007570"/>
            <a:ext cx="10058400" cy="4770127"/>
          </a:xfrm>
          <a:prstGeom prst="rect">
            <a:avLst/>
          </a:prstGeom>
        </p:spPr>
      </p:pic>
    </p:spTree>
    <p:extLst>
      <p:ext uri="{BB962C8B-B14F-4D97-AF65-F5344CB8AC3E}">
        <p14:creationId xmlns:p14="http://schemas.microsoft.com/office/powerpoint/2010/main" val="157025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65604E06-DF9D-4C49-8314-4F0307BD5E2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5875" cap="flat" cmpd="sng" algn="ctr">
            <a:noFill/>
            <a:prstDash val="solid"/>
          </a:ln>
          <a:effectLst/>
        </p:spPr>
        <p:style>
          <a:lnRef idx="0">
            <a:scrgbClr r="0" g="0" b="0"/>
          </a:lnRef>
          <a:fillRef idx="1003">
            <a:schemeClr val="dk1"/>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sp>
        <p:nvSpPr>
          <p:cNvPr id="10" name="Rectangle 9">
            <a:extLst>
              <a:ext uri="{FF2B5EF4-FFF2-40B4-BE49-F238E27FC236}">
                <a16:creationId xmlns:a16="http://schemas.microsoft.com/office/drawing/2014/main" xmlns="" id="{CF166AD8-180F-4585-8444-D6E3F1B037D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61795" y="643468"/>
            <a:ext cx="10905066" cy="5571065"/>
          </a:xfrm>
          <a:prstGeom prst="rect">
            <a:avLst/>
          </a:prstGeom>
          <a:solidFill>
            <a:schemeClr val="tx2">
              <a:lumMod val="90000"/>
              <a:lumOff val="10000"/>
            </a:schemeClr>
          </a:solidFill>
          <a:ln>
            <a:noFill/>
          </a:ln>
          <a:effectLst>
            <a:outerShdw blurRad="114300" dist="127000" dir="5400000" sx="99000" sy="99000" algn="t" rotWithShape="0">
              <a:prstClr val="black">
                <a:alpha val="40000"/>
              </a:prstClr>
            </a:outerShdw>
          </a:effectLst>
          <a:scene3d>
            <a:camera prst="orthographicFront"/>
            <a:lightRig rig="twoPt" dir="t"/>
          </a:scene3d>
          <a:sp3d extrusionH="76200" contourW="12700">
            <a:bevelT w="19050" h="0" prst="coolSlant"/>
            <a:extrusionClr>
              <a:schemeClr val="accent3">
                <a:lumMod val="50000"/>
              </a:schemeClr>
            </a:extrusionClr>
            <a:contourClr>
              <a:schemeClr val="tx2">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xmlns="" id="{1419DD48-144F-4836-9C0F-7A3BFC28AA4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24524" y="809244"/>
            <a:ext cx="10579608" cy="5239512"/>
          </a:xfrm>
          <a:prstGeom prst="rect">
            <a:avLst/>
          </a:prstGeom>
          <a:ln w="15875">
            <a:noFill/>
            <a:miter lim="800000"/>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B8ECA8DC-428A-4DDF-897C-62FF3E4EE9ED}"/>
              </a:ext>
            </a:extLst>
          </p:cNvPr>
          <p:cNvSpPr>
            <a:spLocks noGrp="1"/>
          </p:cNvSpPr>
          <p:nvPr>
            <p:ph type="title"/>
          </p:nvPr>
        </p:nvSpPr>
        <p:spPr>
          <a:xfrm>
            <a:off x="1295402" y="1508760"/>
            <a:ext cx="2918458" cy="3840480"/>
          </a:xfrm>
        </p:spPr>
        <p:txBody>
          <a:bodyPr>
            <a:normAutofit/>
          </a:bodyPr>
          <a:lstStyle/>
          <a:p>
            <a:r>
              <a:rPr lang="en-US" dirty="0">
                <a:solidFill>
                  <a:schemeClr val="tx1"/>
                </a:solidFill>
              </a:rPr>
              <a:t>Purpose</a:t>
            </a:r>
          </a:p>
        </p:txBody>
      </p:sp>
      <p:cxnSp>
        <p:nvCxnSpPr>
          <p:cNvPr id="14" name="Straight Connector 13">
            <a:extLst>
              <a:ext uri="{FF2B5EF4-FFF2-40B4-BE49-F238E27FC236}">
                <a16:creationId xmlns:a16="http://schemas.microsoft.com/office/drawing/2014/main" xmlns="" id="{14379797-D651-47FF-942A-A38CFE97E5A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6219" y="1508760"/>
            <a:ext cx="0" cy="384048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623D4C89-2406-471B-B98E-50B8251C4245}"/>
              </a:ext>
            </a:extLst>
          </p:cNvPr>
          <p:cNvSpPr>
            <a:spLocks noGrp="1"/>
          </p:cNvSpPr>
          <p:nvPr>
            <p:ph idx="1"/>
          </p:nvPr>
        </p:nvSpPr>
        <p:spPr>
          <a:xfrm>
            <a:off x="4898620" y="1186249"/>
            <a:ext cx="6327021" cy="4621427"/>
          </a:xfrm>
        </p:spPr>
        <p:txBody>
          <a:bodyPr anchor="ctr">
            <a:normAutofit lnSpcReduction="10000"/>
          </a:bodyPr>
          <a:lstStyle/>
          <a:p>
            <a:pPr algn="just"/>
            <a:r>
              <a:rPr lang="en-US" sz="2000" dirty="0">
                <a:ea typeface="+mn-lt"/>
                <a:cs typeface="+mn-lt"/>
              </a:rPr>
              <a:t>It is a beneficial  for customers and hotel owners.</a:t>
            </a:r>
            <a:endParaRPr lang="en-US" dirty="0"/>
          </a:p>
          <a:p>
            <a:pPr algn="just"/>
            <a:r>
              <a:rPr lang="en-US" sz="2000" dirty="0">
                <a:ea typeface="+mn-lt"/>
                <a:cs typeface="+mn-lt"/>
              </a:rPr>
              <a:t>Users can get the complete information about the hotel from the Internet.</a:t>
            </a:r>
            <a:endParaRPr lang="en-US" dirty="0"/>
          </a:p>
          <a:p>
            <a:pPr algn="just"/>
            <a:r>
              <a:rPr lang="en-US" sz="2000" dirty="0">
                <a:ea typeface="+mn-lt"/>
                <a:cs typeface="+mn-lt"/>
              </a:rPr>
              <a:t>Easy for customers to find available rooms</a:t>
            </a:r>
            <a:endParaRPr lang="en-US" dirty="0">
              <a:ea typeface="+mn-lt"/>
              <a:cs typeface="+mn-lt"/>
            </a:endParaRPr>
          </a:p>
          <a:p>
            <a:pPr algn="just"/>
            <a:r>
              <a:rPr lang="en-US" sz="2000" dirty="0">
                <a:ea typeface="+mn-lt"/>
                <a:cs typeface="+mn-lt"/>
              </a:rPr>
              <a:t>Customers can see the details, price and facilities.</a:t>
            </a:r>
            <a:endParaRPr lang="en-US" dirty="0">
              <a:ea typeface="+mn-lt"/>
              <a:cs typeface="+mn-lt"/>
            </a:endParaRPr>
          </a:p>
          <a:p>
            <a:pPr algn="just"/>
            <a:r>
              <a:rPr lang="en-US" sz="2000" dirty="0">
                <a:ea typeface="+mn-lt"/>
                <a:cs typeface="+mn-lt"/>
              </a:rPr>
              <a:t>Customers can also see the review of that hotel, and also comment about that hotel.</a:t>
            </a:r>
            <a:endParaRPr lang="en-US" dirty="0"/>
          </a:p>
          <a:p>
            <a:pPr algn="just"/>
            <a:r>
              <a:rPr lang="en-US" sz="2000" dirty="0">
                <a:ea typeface="+mn-lt"/>
                <a:cs typeface="+mn-lt"/>
              </a:rPr>
              <a:t>Hotel managers can see the database of the customers . </a:t>
            </a:r>
            <a:endParaRPr lang="en-US" dirty="0"/>
          </a:p>
          <a:p>
            <a:pPr algn="just"/>
            <a:r>
              <a:rPr lang="en-US" sz="2000" dirty="0">
                <a:ea typeface="+mn-lt"/>
                <a:cs typeface="+mn-lt"/>
              </a:rPr>
              <a:t>Hotel managers can view customers details and then confirm their booking.</a:t>
            </a:r>
            <a:endParaRPr lang="en-US" dirty="0"/>
          </a:p>
          <a:p>
            <a:pPr algn="just"/>
            <a:r>
              <a:rPr lang="en-US" sz="2000" dirty="0">
                <a:ea typeface="+mn-lt"/>
                <a:cs typeface="+mn-lt"/>
              </a:rPr>
              <a:t>Hotel managers also can edit the room details, price and facilities.</a:t>
            </a:r>
            <a:endParaRPr lang="en-US" dirty="0">
              <a:ea typeface="+mn-lt"/>
              <a:cs typeface="+mn-lt"/>
            </a:endParaRPr>
          </a:p>
          <a:p>
            <a:pPr>
              <a:buSzPct val="114999"/>
            </a:pPr>
            <a:endParaRPr lang="en-US" sz="2000" dirty="0">
              <a:solidFill>
                <a:schemeClr val="tx1"/>
              </a:solidFill>
            </a:endParaRPr>
          </a:p>
        </p:txBody>
      </p:sp>
    </p:spTree>
    <p:extLst>
      <p:ext uri="{BB962C8B-B14F-4D97-AF65-F5344CB8AC3E}">
        <p14:creationId xmlns:p14="http://schemas.microsoft.com/office/powerpoint/2010/main" val="4122269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5448CE-8AC9-40C1-B111-79CBFB5F172B}"/>
              </a:ext>
            </a:extLst>
          </p:cNvPr>
          <p:cNvSpPr>
            <a:spLocks noGrp="1"/>
          </p:cNvSpPr>
          <p:nvPr>
            <p:ph type="title"/>
          </p:nvPr>
        </p:nvSpPr>
        <p:spPr/>
        <p:txBody>
          <a:bodyPr/>
          <a:lstStyle/>
          <a:p>
            <a:r>
              <a:rPr lang="en-US" b="1">
                <a:ea typeface="+mj-lt"/>
                <a:cs typeface="+mj-lt"/>
              </a:rPr>
              <a:t> Scope of study</a:t>
            </a:r>
            <a:endParaRPr lang="en-US">
              <a:ea typeface="+mj-lt"/>
              <a:cs typeface="+mj-lt"/>
            </a:endParaRPr>
          </a:p>
        </p:txBody>
      </p:sp>
      <p:sp>
        <p:nvSpPr>
          <p:cNvPr id="3" name="Content Placeholder 2">
            <a:extLst>
              <a:ext uri="{FF2B5EF4-FFF2-40B4-BE49-F238E27FC236}">
                <a16:creationId xmlns:a16="http://schemas.microsoft.com/office/drawing/2014/main" xmlns="" id="{552C319A-C502-44CB-858B-98C5545837F1}"/>
              </a:ext>
            </a:extLst>
          </p:cNvPr>
          <p:cNvSpPr>
            <a:spLocks noGrp="1"/>
          </p:cNvSpPr>
          <p:nvPr>
            <p:ph idx="1"/>
          </p:nvPr>
        </p:nvSpPr>
        <p:spPr/>
        <p:txBody>
          <a:bodyPr/>
          <a:lstStyle/>
          <a:p>
            <a:pPr marL="0" indent="0" algn="just">
              <a:buNone/>
            </a:pPr>
            <a:r>
              <a:rPr lang="en-US" dirty="0">
                <a:ea typeface="+mn-lt"/>
                <a:cs typeface="+mn-lt"/>
              </a:rPr>
              <a:t>This study is aimed at finding out how effective the online room reservation or booking system will improve the operations of room reservations in hotels. However, out of the several departments that makes up the hotel, this research project is restricted to only one section ( room reservation) section.</a:t>
            </a:r>
            <a:endParaRPr lang="en-US" dirty="0"/>
          </a:p>
        </p:txBody>
      </p:sp>
    </p:spTree>
    <p:extLst>
      <p:ext uri="{BB962C8B-B14F-4D97-AF65-F5344CB8AC3E}">
        <p14:creationId xmlns:p14="http://schemas.microsoft.com/office/powerpoint/2010/main" val="3574753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0F6878-C07B-4089-9474-F36E91192538}"/>
              </a:ext>
            </a:extLst>
          </p:cNvPr>
          <p:cNvSpPr>
            <a:spLocks noGrp="1"/>
          </p:cNvSpPr>
          <p:nvPr>
            <p:ph type="title"/>
          </p:nvPr>
        </p:nvSpPr>
        <p:spPr/>
        <p:txBody>
          <a:bodyPr/>
          <a:lstStyle/>
          <a:p>
            <a:r>
              <a:rPr lang="en-US" b="1" dirty="0" smtClean="0">
                <a:ea typeface="+mj-lt"/>
                <a:cs typeface="+mj-lt"/>
              </a:rPr>
              <a:t>Methodology</a:t>
            </a:r>
            <a:endParaRPr lang="en-US" dirty="0"/>
          </a:p>
        </p:txBody>
      </p:sp>
      <p:sp>
        <p:nvSpPr>
          <p:cNvPr id="3" name="Content Placeholder 2">
            <a:extLst>
              <a:ext uri="{FF2B5EF4-FFF2-40B4-BE49-F238E27FC236}">
                <a16:creationId xmlns:a16="http://schemas.microsoft.com/office/drawing/2014/main" xmlns="" id="{5DF07868-D8AF-4D93-B7B7-6368B18B5B2A}"/>
              </a:ext>
            </a:extLst>
          </p:cNvPr>
          <p:cNvSpPr>
            <a:spLocks noGrp="1"/>
          </p:cNvSpPr>
          <p:nvPr>
            <p:ph idx="1"/>
          </p:nvPr>
        </p:nvSpPr>
        <p:spPr/>
        <p:txBody>
          <a:bodyPr/>
          <a:lstStyle/>
          <a:p>
            <a:pPr>
              <a:buNone/>
            </a:pPr>
            <a:r>
              <a:rPr lang="en-US" b="1" dirty="0">
                <a:ea typeface="+mj-lt"/>
                <a:cs typeface="+mj-lt"/>
              </a:rPr>
              <a:t>Features &amp; </a:t>
            </a:r>
            <a:r>
              <a:rPr lang="en-US" b="1" dirty="0" smtClean="0">
                <a:ea typeface="+mj-lt"/>
                <a:cs typeface="+mj-lt"/>
              </a:rPr>
              <a:t>Details : </a:t>
            </a:r>
            <a:endParaRPr lang="en-US" b="1" dirty="0" smtClean="0">
              <a:ea typeface="+mn-lt"/>
              <a:cs typeface="+mn-lt"/>
            </a:endParaRPr>
          </a:p>
          <a:p>
            <a:pPr>
              <a:buNone/>
            </a:pPr>
            <a:r>
              <a:rPr lang="en-US" b="1" dirty="0" smtClean="0">
                <a:ea typeface="+mn-lt"/>
                <a:cs typeface="+mn-lt"/>
              </a:rPr>
              <a:t>There </a:t>
            </a:r>
            <a:r>
              <a:rPr lang="en-US" b="1" dirty="0" smtClean="0">
                <a:ea typeface="+mn-lt"/>
                <a:cs typeface="+mn-lt"/>
              </a:rPr>
              <a:t>are</a:t>
            </a:r>
            <a:r>
              <a:rPr lang="en-US" b="1" dirty="0" smtClean="0">
                <a:ea typeface="+mn-lt"/>
                <a:cs typeface="+mn-lt"/>
              </a:rPr>
              <a:t> </a:t>
            </a:r>
            <a:r>
              <a:rPr lang="en-US" b="1" dirty="0">
                <a:ea typeface="+mn-lt"/>
                <a:cs typeface="+mn-lt"/>
              </a:rPr>
              <a:t>two </a:t>
            </a:r>
            <a:r>
              <a:rPr lang="en-US" b="1" dirty="0" smtClean="0">
                <a:ea typeface="+mn-lt"/>
                <a:cs typeface="+mn-lt"/>
              </a:rPr>
              <a:t>parts :</a:t>
            </a:r>
            <a:r>
              <a:rPr lang="en-US" dirty="0">
                <a:ea typeface="+mn-lt"/>
                <a:cs typeface="+mn-lt"/>
              </a:rPr>
              <a:t> </a:t>
            </a:r>
            <a:endParaRPr lang="en-US" dirty="0"/>
          </a:p>
          <a:p>
            <a:r>
              <a:rPr lang="en-US" b="1" dirty="0">
                <a:ea typeface="+mn-lt"/>
                <a:cs typeface="+mn-lt"/>
              </a:rPr>
              <a:t>User view</a:t>
            </a:r>
            <a:endParaRPr lang="en-US" dirty="0"/>
          </a:p>
          <a:p>
            <a:r>
              <a:rPr lang="en-US" b="1" dirty="0">
                <a:ea typeface="+mn-lt"/>
                <a:cs typeface="+mn-lt"/>
              </a:rPr>
              <a:t>Admin view</a:t>
            </a:r>
            <a:endParaRPr lang="en-US" dirty="0"/>
          </a:p>
          <a:p>
            <a:pPr marL="0" indent="0">
              <a:buNone/>
            </a:pPr>
            <a:endParaRPr lang="en-US" dirty="0"/>
          </a:p>
        </p:txBody>
      </p:sp>
    </p:spTree>
    <p:extLst>
      <p:ext uri="{BB962C8B-B14F-4D97-AF65-F5344CB8AC3E}">
        <p14:creationId xmlns:p14="http://schemas.microsoft.com/office/powerpoint/2010/main" val="1374355828"/>
      </p:ext>
    </p:extLst>
  </p:cSld>
  <p:clrMapOvr>
    <a:masterClrMapping/>
  </p:clrMapOvr>
  <p:transition spd="slow">
    <p:wheel spokes="1"/>
  </p:transition>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docProps/app.xml><?xml version="1.0" encoding="utf-8"?>
<Properties xmlns="http://schemas.openxmlformats.org/officeDocument/2006/extended-properties" xmlns:vt="http://schemas.openxmlformats.org/officeDocument/2006/docPropsVTypes">
  <Template>Organic</Template>
  <TotalTime>192</TotalTime>
  <Words>394</Words>
  <Application>Microsoft Office PowerPoint</Application>
  <PresentationFormat>Widescreen</PresentationFormat>
  <Paragraphs>73</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Garamond</vt:lpstr>
      <vt:lpstr>Times New Roman</vt:lpstr>
      <vt:lpstr>Organic</vt:lpstr>
      <vt:lpstr>Junior Design Project </vt:lpstr>
      <vt:lpstr>Online Hotel Booking System</vt:lpstr>
      <vt:lpstr>ABSTRACT</vt:lpstr>
      <vt:lpstr>Introduction</vt:lpstr>
      <vt:lpstr>PowerPoint Presentation</vt:lpstr>
      <vt:lpstr>PowerPoint Presentation</vt:lpstr>
      <vt:lpstr>Purpose</vt:lpstr>
      <vt:lpstr> Scope of study</vt:lpstr>
      <vt:lpstr>Methodology</vt:lpstr>
      <vt:lpstr>Features &amp; Details </vt:lpstr>
      <vt:lpstr>PowerPoint Presentation</vt:lpstr>
      <vt:lpstr>PowerPoint Presentation</vt:lpstr>
      <vt:lpstr>Use case diagram</vt:lpstr>
      <vt:lpstr>UML Diagram</vt:lpstr>
      <vt:lpstr>The Software/Tools we will use </vt:lpstr>
      <vt:lpstr>Project Management </vt:lpstr>
      <vt:lpstr>Work Flow</vt:lpstr>
      <vt:lpstr>Work distribution </vt:lpstr>
      <vt:lpstr>Future Scope</vt:lpstr>
      <vt:lpstr>Conclusion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Asif Anan</cp:lastModifiedBy>
  <cp:revision>529</cp:revision>
  <dcterms:created xsi:type="dcterms:W3CDTF">2020-01-27T13:40:54Z</dcterms:created>
  <dcterms:modified xsi:type="dcterms:W3CDTF">2021-02-10T17:58:32Z</dcterms:modified>
</cp:coreProperties>
</file>